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2"/>
  </p:notesMasterIdLst>
  <p:sldIdLst>
    <p:sldId id="256" r:id="rId2"/>
    <p:sldId id="267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</p:sldIdLst>
  <p:sldSz cx="9601200" cy="128016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2C57"/>
    <a:srgbClr val="0C1531"/>
    <a:srgbClr val="9DB7CA"/>
    <a:srgbClr val="051A4C"/>
    <a:srgbClr val="A7B9CD"/>
    <a:srgbClr val="0D476B"/>
    <a:srgbClr val="0A456A"/>
    <a:srgbClr val="7192AA"/>
    <a:srgbClr val="0477D9"/>
    <a:srgbClr val="316A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3132" y="42"/>
      </p:cViewPr>
      <p:guideLst>
        <p:guide orient="horz" pos="4032"/>
        <p:guide pos="30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641FEB-73AA-4BC1-A83F-355DB6ADFEC6}" type="datetimeFigureOut">
              <a:rPr lang="pt-BR" smtClean="0"/>
              <a:t>20/06/2024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E20C5-3046-4FBF-9633-9A6304057D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5592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92EA7-B151-47BB-8E53-2FB48D82B698}" type="datetime1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7188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075D9-1BFF-4CD2-9F99-86D96823AF20}" type="datetime1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0325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B28BA-3990-42C2-AFD7-0DF456062D07}" type="datetime1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653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DB315-33F7-4531-BBD9-931FCEEF4AD2}" type="datetime1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3116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>
                    <a:tint val="82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82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9512C-A9DE-4552-B7C0-2B035490681D}" type="datetime1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4486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63880-DF42-4876-9B76-1FCC7E6F80FE}" type="datetime1">
              <a:rPr lang="pt-BR" smtClean="0"/>
              <a:t>20/06/2024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5522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A1045-77D5-4857-A0E3-231AB542C6A1}" type="datetime1">
              <a:rPr lang="pt-BR" smtClean="0"/>
              <a:t>20/06/2024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4047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5BC78-D6EA-427A-9D99-434E96E042B3}" type="datetime1">
              <a:rPr lang="pt-BR" smtClean="0"/>
              <a:t>20/06/2024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2766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90EB8-2C0F-48D2-A75A-0DE920B13565}" type="datetime1">
              <a:rPr lang="pt-BR" smtClean="0"/>
              <a:t>20/06/2024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255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39872-61A9-485B-972E-C9B870949302}" type="datetime1">
              <a:rPr lang="pt-BR" smtClean="0"/>
              <a:t>20/06/2024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331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75A85-FCBB-4CB2-956E-10966B9C3367}" type="datetime1">
              <a:rPr lang="pt-BR" smtClean="0"/>
              <a:t>20/06/2024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1995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976AED-1785-4BFC-B776-093EE522C745}" type="datetime1">
              <a:rPr lang="pt-BR" smtClean="0"/>
              <a:t>20/06/2024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pt-BR"/>
              <a:t>EVOLUÇÃO DAS LINGUAGENS - RENO NETO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916620-FD5C-4E6C-B62D-F2207519E59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29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www.linkedin.com/in/renogoncalv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hyperlink" Target="https://github.com/renogn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6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7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7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fundo" descr="Padrão do plano de fundo&#10;&#10;Descrição gerada automaticamente">
            <a:extLst>
              <a:ext uri="{FF2B5EF4-FFF2-40B4-BE49-F238E27FC236}">
                <a16:creationId xmlns:a16="http://schemas.microsoft.com/office/drawing/2014/main" id="{1E5080F1-A530-357F-933D-DD1EAD8B7D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601199" cy="12996709"/>
          </a:xfrm>
          <a:prstGeom prst="rect">
            <a:avLst/>
          </a:prstGeom>
        </p:spPr>
      </p:pic>
      <p:pic>
        <p:nvPicPr>
          <p:cNvPr id="10" name="lateral" descr="Uma imagem contendo motor&#10;&#10;Descrição gerada automaticamente">
            <a:extLst>
              <a:ext uri="{FF2B5EF4-FFF2-40B4-BE49-F238E27FC236}">
                <a16:creationId xmlns:a16="http://schemas.microsoft.com/office/drawing/2014/main" id="{A76C78A0-0714-5BB5-588A-9CA89CDB251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601200" cy="12996708"/>
          </a:xfrm>
          <a:prstGeom prst="rect">
            <a:avLst/>
          </a:prstGeom>
        </p:spPr>
      </p:pic>
      <p:pic>
        <p:nvPicPr>
          <p:cNvPr id="7" name="buraco" descr="Padrão do plano de fundo&#10;&#10;Descrição gerada automaticamente">
            <a:extLst>
              <a:ext uri="{FF2B5EF4-FFF2-40B4-BE49-F238E27FC236}">
                <a16:creationId xmlns:a16="http://schemas.microsoft.com/office/drawing/2014/main" id="{613185AE-1800-1F12-7394-22E7073BB9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386" y="2936631"/>
            <a:ext cx="3727938" cy="710418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titulo">
            <a:extLst>
              <a:ext uri="{FF2B5EF4-FFF2-40B4-BE49-F238E27FC236}">
                <a16:creationId xmlns:a16="http://schemas.microsoft.com/office/drawing/2014/main" id="{9E973747-45BD-6310-5EDA-222229A4076F}"/>
              </a:ext>
            </a:extLst>
          </p:cNvPr>
          <p:cNvSpPr txBox="1"/>
          <p:nvPr/>
        </p:nvSpPr>
        <p:spPr>
          <a:xfrm>
            <a:off x="474783" y="4056314"/>
            <a:ext cx="8651631" cy="2123658"/>
          </a:xfrm>
          <a:prstGeom prst="rect">
            <a:avLst/>
          </a:prstGeom>
          <a:solidFill>
            <a:srgbClr val="1A2C57"/>
          </a:solidFill>
          <a:ln>
            <a:solidFill>
              <a:schemeClr val="bg1"/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>
                <a:ln w="22225">
                  <a:solidFill>
                    <a:srgbClr val="0C1531"/>
                  </a:solidFill>
                  <a:prstDash val="solid"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Print(‘linguagens de programação’)</a:t>
            </a:r>
          </a:p>
        </p:txBody>
      </p:sp>
      <p:sp>
        <p:nvSpPr>
          <p:cNvPr id="22" name="subtitulo">
            <a:extLst>
              <a:ext uri="{FF2B5EF4-FFF2-40B4-BE49-F238E27FC236}">
                <a16:creationId xmlns:a16="http://schemas.microsoft.com/office/drawing/2014/main" id="{9B399345-BDAC-1483-DCFD-E93E287E9099}"/>
              </a:ext>
            </a:extLst>
          </p:cNvPr>
          <p:cNvSpPr txBox="1"/>
          <p:nvPr/>
        </p:nvSpPr>
        <p:spPr>
          <a:xfrm>
            <a:off x="1266090" y="6621629"/>
            <a:ext cx="7139347" cy="830997"/>
          </a:xfrm>
          <a:prstGeom prst="rect">
            <a:avLst/>
          </a:prstGeom>
          <a:noFill/>
          <a:effectLst>
            <a:glow rad="127000">
              <a:schemeClr val="accent1">
                <a:alpha val="76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ln w="22225">
                  <a:solidFill>
                    <a:srgbClr val="1A2C57"/>
                  </a:solidFill>
                  <a:prstDash val="solid"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Uma Viagem no Tempo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232BAE95-2976-03E9-225F-F9C6726B9A47}"/>
              </a:ext>
            </a:extLst>
          </p:cNvPr>
          <p:cNvSpPr txBox="1"/>
          <p:nvPr/>
        </p:nvSpPr>
        <p:spPr>
          <a:xfrm>
            <a:off x="2162908" y="11874973"/>
            <a:ext cx="53808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ln w="22225">
                  <a:solidFill>
                    <a:srgbClr val="1A2C57"/>
                  </a:solidFill>
                  <a:prstDash val="solid"/>
                </a:ln>
                <a:solidFill>
                  <a:schemeClr val="bg1"/>
                </a:solidFill>
                <a:effectLst>
                  <a:glow rad="228600">
                    <a:srgbClr val="0C1531">
                      <a:alpha val="28000"/>
                    </a:srgbClr>
                  </a:glow>
                </a:effectLst>
                <a:latin typeface="Consolas" panose="020B0609020204030204" pitchFamily="49" charset="0"/>
              </a:rPr>
              <a:t>Reno Neto</a:t>
            </a:r>
          </a:p>
        </p:txBody>
      </p:sp>
    </p:spTree>
    <p:extLst>
      <p:ext uri="{BB962C8B-B14F-4D97-AF65-F5344CB8AC3E}">
        <p14:creationId xmlns:p14="http://schemas.microsoft.com/office/powerpoint/2010/main" val="1692890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F2E870C-D102-DE12-1107-8AE31E80196B}"/>
              </a:ext>
            </a:extLst>
          </p:cNvPr>
          <p:cNvSpPr/>
          <p:nvPr/>
        </p:nvSpPr>
        <p:spPr>
          <a:xfrm>
            <a:off x="-8471" y="0"/>
            <a:ext cx="9601200" cy="12801600"/>
          </a:xfrm>
          <a:prstGeom prst="rect">
            <a:avLst/>
          </a:prstGeom>
          <a:solidFill>
            <a:srgbClr val="1A2C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13FF312-D7B7-3908-1177-D683AE115A25}"/>
              </a:ext>
            </a:extLst>
          </p:cNvPr>
          <p:cNvSpPr txBox="1"/>
          <p:nvPr/>
        </p:nvSpPr>
        <p:spPr>
          <a:xfrm>
            <a:off x="1418816" y="10930157"/>
            <a:ext cx="7307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*Este Ebook foi gerado com o auxílio de inteligência artificial.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63BFDB2-050A-CE1D-05D4-83B87DC0B09C}"/>
              </a:ext>
            </a:extLst>
          </p:cNvPr>
          <p:cNvSpPr txBox="1"/>
          <p:nvPr/>
        </p:nvSpPr>
        <p:spPr>
          <a:xfrm>
            <a:off x="431801" y="725997"/>
            <a:ext cx="7307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solidFill>
                  <a:schemeClr val="bg1"/>
                </a:solidFill>
                <a:latin typeface="+mj-lt"/>
                <a:cs typeface="Times New Roman" panose="02020603050405020304" pitchFamily="18" charset="0"/>
              </a:rPr>
              <a:t>Sobre o autor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A5A249F-1635-334B-8CF7-522C8E65EE23}"/>
              </a:ext>
            </a:extLst>
          </p:cNvPr>
          <p:cNvCxnSpPr>
            <a:cxnSpLocks/>
          </p:cNvCxnSpPr>
          <p:nvPr/>
        </p:nvCxnSpPr>
        <p:spPr>
          <a:xfrm>
            <a:off x="222410" y="12513736"/>
            <a:ext cx="91394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5EB8303-39B8-C65C-ABE4-5E36B17DF1CE}"/>
              </a:ext>
            </a:extLst>
          </p:cNvPr>
          <p:cNvCxnSpPr>
            <a:cxnSpLocks/>
          </p:cNvCxnSpPr>
          <p:nvPr/>
        </p:nvCxnSpPr>
        <p:spPr>
          <a:xfrm>
            <a:off x="200919" y="287863"/>
            <a:ext cx="21492" cy="122258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034156F3-A178-88E7-FEC2-AA9E8257A702}"/>
              </a:ext>
            </a:extLst>
          </p:cNvPr>
          <p:cNvCxnSpPr>
            <a:cxnSpLocks/>
          </p:cNvCxnSpPr>
          <p:nvPr/>
        </p:nvCxnSpPr>
        <p:spPr>
          <a:xfrm>
            <a:off x="9361848" y="287861"/>
            <a:ext cx="1" cy="122258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DC75726E-36EC-8BF9-715E-A1FBA64DB243}"/>
              </a:ext>
            </a:extLst>
          </p:cNvPr>
          <p:cNvCxnSpPr>
            <a:cxnSpLocks/>
          </p:cNvCxnSpPr>
          <p:nvPr/>
        </p:nvCxnSpPr>
        <p:spPr>
          <a:xfrm>
            <a:off x="200919" y="287862"/>
            <a:ext cx="9169400" cy="169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5ACDC1C-436D-61CA-149A-75954FF43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10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B599A8-CAD0-1DD5-4D7B-EAE74F83E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45DCE14-0F65-B476-0187-7C9B6DB2C0BA}"/>
              </a:ext>
            </a:extLst>
          </p:cNvPr>
          <p:cNvSpPr txBox="1"/>
          <p:nvPr/>
        </p:nvSpPr>
        <p:spPr>
          <a:xfrm>
            <a:off x="1179310" y="2963075"/>
            <a:ext cx="71199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</a:rPr>
              <a:t>Reno Gonçalves Neto </a:t>
            </a:r>
          </a:p>
          <a:p>
            <a:pPr algn="ctr"/>
            <a:r>
              <a:rPr lang="pt-BR" sz="3200" dirty="0">
                <a:solidFill>
                  <a:schemeClr val="bg1"/>
                </a:solidFill>
              </a:rPr>
              <a:t>estudante e desenvolvedor júnior</a:t>
            </a:r>
          </a:p>
          <a:p>
            <a:pPr algn="ctr"/>
            <a:endParaRPr lang="pt-BR" sz="3200" dirty="0">
              <a:solidFill>
                <a:schemeClr val="bg1"/>
              </a:solidFill>
            </a:endParaRPr>
          </a:p>
          <a:p>
            <a:endParaRPr lang="pt-BR" sz="3200" dirty="0">
              <a:solidFill>
                <a:schemeClr val="bg1"/>
              </a:solidFill>
            </a:endParaRPr>
          </a:p>
          <a:p>
            <a:r>
              <a:rPr lang="pt-BR" sz="3200" dirty="0">
                <a:solidFill>
                  <a:schemeClr val="bg1"/>
                </a:solidFill>
              </a:rPr>
              <a:t>		</a:t>
            </a:r>
          </a:p>
        </p:txBody>
      </p:sp>
      <p:pic>
        <p:nvPicPr>
          <p:cNvPr id="10" name="Imagem 9">
            <a:hlinkClick r:id="rId2"/>
            <a:extLst>
              <a:ext uri="{FF2B5EF4-FFF2-40B4-BE49-F238E27FC236}">
                <a16:creationId xmlns:a16="http://schemas.microsoft.com/office/drawing/2014/main" id="{D47A93FE-D387-ED53-E959-C702B79A9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716" y="4757209"/>
            <a:ext cx="1634060" cy="1634060"/>
          </a:xfrm>
          <a:prstGeom prst="rect">
            <a:avLst/>
          </a:prstGeom>
        </p:spPr>
      </p:pic>
      <p:pic>
        <p:nvPicPr>
          <p:cNvPr id="12" name="Imagem 11">
            <a:hlinkClick r:id="rId4"/>
            <a:extLst>
              <a:ext uri="{FF2B5EF4-FFF2-40B4-BE49-F238E27FC236}">
                <a16:creationId xmlns:a16="http://schemas.microsoft.com/office/drawing/2014/main" id="{6A4EADF5-3DF1-A973-21FC-45A28B2410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3926" y="4730747"/>
            <a:ext cx="2904996" cy="1634060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0C850CE4-7078-5D14-92B1-092CDEA236D0}"/>
              </a:ext>
            </a:extLst>
          </p:cNvPr>
          <p:cNvSpPr txBox="1"/>
          <p:nvPr/>
        </p:nvSpPr>
        <p:spPr>
          <a:xfrm>
            <a:off x="1845402" y="7610689"/>
            <a:ext cx="64538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solidFill>
                  <a:schemeClr val="bg1"/>
                </a:solidFill>
                <a:cs typeface="Arial" panose="020B0604020202020204" pitchFamily="34" charset="0"/>
              </a:rPr>
              <a:t>Projeto realizado em 2024 durante o curso “Fundamentos de IA para </a:t>
            </a:r>
            <a:r>
              <a:rPr lang="pt-BR" sz="3200" dirty="0" err="1">
                <a:solidFill>
                  <a:schemeClr val="bg1"/>
                </a:solidFill>
                <a:cs typeface="Arial" panose="020B0604020202020204" pitchFamily="34" charset="0"/>
              </a:rPr>
              <a:t>Devs</a:t>
            </a:r>
            <a:r>
              <a:rPr lang="pt-BR" sz="3200" dirty="0">
                <a:solidFill>
                  <a:schemeClr val="bg1"/>
                </a:solidFill>
                <a:cs typeface="Arial" panose="020B0604020202020204" pitchFamily="34" charset="0"/>
              </a:rPr>
              <a:t>” oferecido pela DIO em parceria com o Santander</a:t>
            </a:r>
          </a:p>
        </p:txBody>
      </p:sp>
    </p:spTree>
    <p:extLst>
      <p:ext uri="{BB962C8B-B14F-4D97-AF65-F5344CB8AC3E}">
        <p14:creationId xmlns:p14="http://schemas.microsoft.com/office/powerpoint/2010/main" val="698899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F2E870C-D102-DE12-1107-8AE31E80196B}"/>
              </a:ext>
            </a:extLst>
          </p:cNvPr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1A2C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13FF312-D7B7-3908-1177-D683AE115A25}"/>
              </a:ext>
            </a:extLst>
          </p:cNvPr>
          <p:cNvSpPr txBox="1"/>
          <p:nvPr/>
        </p:nvSpPr>
        <p:spPr>
          <a:xfrm>
            <a:off x="1127855" y="2261452"/>
            <a:ext cx="7307058" cy="8525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algn="ctr"/>
            <a:r>
              <a:rPr kumimoji="0" lang="pt-BR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Times New Roman" panose="02020603050405020304" pitchFamily="18" charset="0"/>
              </a:rPr>
              <a:t>1842</a:t>
            </a:r>
            <a:endParaRPr kumimoji="0" lang="pt-BR" sz="6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ctr"/>
            <a:endParaRPr lang="pt-BR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pt-BR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Tudo começou no século XIX com Ada </a:t>
            </a:r>
            <a:r>
              <a:rPr lang="pt-BR" sz="4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Lovelace</a:t>
            </a:r>
            <a:r>
              <a:rPr lang="pt-BR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uma matemática britânica. Trabalhando com Charles Babbage, ela escreveu o primeiro algoritmo destinado a ser processado por uma máquina, a Máquina Analítica de Babbage. Embora essa máquina nunca tenha sido construída, os conceitos de </a:t>
            </a:r>
            <a:r>
              <a:rPr lang="pt-BR" sz="4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Lovelace</a:t>
            </a:r>
            <a:r>
              <a:rPr lang="pt-BR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plantaram as sementes da programação.</a:t>
            </a:r>
            <a:endParaRPr lang="pt-BR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63BFDB2-050A-CE1D-05D4-83B87DC0B09C}"/>
              </a:ext>
            </a:extLst>
          </p:cNvPr>
          <p:cNvSpPr txBox="1"/>
          <p:nvPr/>
        </p:nvSpPr>
        <p:spPr>
          <a:xfrm>
            <a:off x="431801" y="725997"/>
            <a:ext cx="32889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solidFill>
                  <a:schemeClr val="bg1"/>
                </a:solidFill>
                <a:latin typeface="Baskerville Old Face" panose="02020602080505020303" pitchFamily="18" charset="0"/>
                <a:cs typeface="Times New Roman" panose="02020603050405020304" pitchFamily="18" charset="0"/>
              </a:rPr>
              <a:t>O início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A5A249F-1635-334B-8CF7-522C8E65EE23}"/>
              </a:ext>
            </a:extLst>
          </p:cNvPr>
          <p:cNvCxnSpPr>
            <a:cxnSpLocks/>
          </p:cNvCxnSpPr>
          <p:nvPr/>
        </p:nvCxnSpPr>
        <p:spPr>
          <a:xfrm>
            <a:off x="222410" y="12513736"/>
            <a:ext cx="91394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5EB8303-39B8-C65C-ABE4-5E36B17DF1CE}"/>
              </a:ext>
            </a:extLst>
          </p:cNvPr>
          <p:cNvCxnSpPr>
            <a:cxnSpLocks/>
          </p:cNvCxnSpPr>
          <p:nvPr/>
        </p:nvCxnSpPr>
        <p:spPr>
          <a:xfrm>
            <a:off x="200919" y="287863"/>
            <a:ext cx="21492" cy="122258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034156F3-A178-88E7-FEC2-AA9E8257A702}"/>
              </a:ext>
            </a:extLst>
          </p:cNvPr>
          <p:cNvCxnSpPr>
            <a:cxnSpLocks/>
          </p:cNvCxnSpPr>
          <p:nvPr/>
        </p:nvCxnSpPr>
        <p:spPr>
          <a:xfrm>
            <a:off x="9361848" y="287861"/>
            <a:ext cx="1" cy="122258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DC75726E-36EC-8BF9-715E-A1FBA64DB243}"/>
              </a:ext>
            </a:extLst>
          </p:cNvPr>
          <p:cNvCxnSpPr>
            <a:cxnSpLocks/>
          </p:cNvCxnSpPr>
          <p:nvPr/>
        </p:nvCxnSpPr>
        <p:spPr>
          <a:xfrm>
            <a:off x="200919" y="287862"/>
            <a:ext cx="9169400" cy="169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BA67C8E-4B3C-6ED1-6B79-447652764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47A6AD2-D521-4F22-5FAE-417657821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0397" y="11865189"/>
            <a:ext cx="3240405" cy="681567"/>
          </a:xfrm>
        </p:spPr>
        <p:txBody>
          <a:bodyPr/>
          <a:lstStyle/>
          <a:p>
            <a:r>
              <a:rPr lang="pt-BR" dirty="0"/>
              <a:t>EVOLUÇÃO DAS LINGUAGENS - RENO NETO</a:t>
            </a:r>
          </a:p>
        </p:txBody>
      </p:sp>
    </p:spTree>
    <p:extLst>
      <p:ext uri="{BB962C8B-B14F-4D97-AF65-F5344CB8AC3E}">
        <p14:creationId xmlns:p14="http://schemas.microsoft.com/office/powerpoint/2010/main" val="68389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F2E870C-D102-DE12-1107-8AE31E80196B}"/>
              </a:ext>
            </a:extLst>
          </p:cNvPr>
          <p:cNvSpPr/>
          <p:nvPr/>
        </p:nvSpPr>
        <p:spPr>
          <a:xfrm>
            <a:off x="-8471" y="0"/>
            <a:ext cx="9601200" cy="12801600"/>
          </a:xfrm>
          <a:prstGeom prst="rect">
            <a:avLst/>
          </a:prstGeom>
          <a:solidFill>
            <a:srgbClr val="1A2C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13FF312-D7B7-3908-1177-D683AE115A25}"/>
              </a:ext>
            </a:extLst>
          </p:cNvPr>
          <p:cNvSpPr txBox="1"/>
          <p:nvPr/>
        </p:nvSpPr>
        <p:spPr>
          <a:xfrm>
            <a:off x="1147071" y="2214189"/>
            <a:ext cx="730705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algn="ctr"/>
            <a:r>
              <a:rPr kumimoji="0" lang="pt-BR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Times New Roman" panose="02020603050405020304" pitchFamily="18" charset="0"/>
              </a:rPr>
              <a:t>1940</a:t>
            </a:r>
            <a:endParaRPr kumimoji="0" lang="pt-BR" sz="6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algn="ctr"/>
            <a:endParaRPr lang="pt-BR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pt-BR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anos 1940 e 1950, a programação era feita diretamente em linguagem de máquina, utilizando código binário. Para facilitar esse processo, surgiu a linguagem </a:t>
            </a:r>
            <a:r>
              <a:rPr lang="pt-BR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Assembly</a:t>
            </a:r>
            <a:r>
              <a:rPr lang="pt-BR" sz="3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uma representação simbólica das instruções de máquina, permitindo que os programadores escrevessem códigos mais compreensíveis.</a:t>
            </a:r>
            <a:endParaRPr lang="pt-BR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63BFDB2-050A-CE1D-05D4-83B87DC0B09C}"/>
              </a:ext>
            </a:extLst>
          </p:cNvPr>
          <p:cNvSpPr txBox="1"/>
          <p:nvPr/>
        </p:nvSpPr>
        <p:spPr>
          <a:xfrm>
            <a:off x="431801" y="725997"/>
            <a:ext cx="7307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solidFill>
                  <a:schemeClr val="bg1"/>
                </a:solidFill>
                <a:latin typeface="Baskerville Old Face" panose="02020602080505020303" pitchFamily="18" charset="0"/>
                <a:cs typeface="Times New Roman" panose="02020603050405020304" pitchFamily="18" charset="0"/>
              </a:rPr>
              <a:t>O avanço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A5A249F-1635-334B-8CF7-522C8E65EE23}"/>
              </a:ext>
            </a:extLst>
          </p:cNvPr>
          <p:cNvCxnSpPr>
            <a:cxnSpLocks/>
          </p:cNvCxnSpPr>
          <p:nvPr/>
        </p:nvCxnSpPr>
        <p:spPr>
          <a:xfrm>
            <a:off x="222410" y="12513736"/>
            <a:ext cx="91394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5EB8303-39B8-C65C-ABE4-5E36B17DF1CE}"/>
              </a:ext>
            </a:extLst>
          </p:cNvPr>
          <p:cNvCxnSpPr>
            <a:cxnSpLocks/>
          </p:cNvCxnSpPr>
          <p:nvPr/>
        </p:nvCxnSpPr>
        <p:spPr>
          <a:xfrm>
            <a:off x="200919" y="287863"/>
            <a:ext cx="21492" cy="122258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034156F3-A178-88E7-FEC2-AA9E8257A702}"/>
              </a:ext>
            </a:extLst>
          </p:cNvPr>
          <p:cNvCxnSpPr>
            <a:cxnSpLocks/>
          </p:cNvCxnSpPr>
          <p:nvPr/>
        </p:nvCxnSpPr>
        <p:spPr>
          <a:xfrm>
            <a:off x="9361848" y="287861"/>
            <a:ext cx="1" cy="122258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DC75726E-36EC-8BF9-715E-A1FBA64DB243}"/>
              </a:ext>
            </a:extLst>
          </p:cNvPr>
          <p:cNvCxnSpPr>
            <a:cxnSpLocks/>
          </p:cNvCxnSpPr>
          <p:nvPr/>
        </p:nvCxnSpPr>
        <p:spPr>
          <a:xfrm>
            <a:off x="200919" y="287862"/>
            <a:ext cx="9169400" cy="169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C5784AB-B6EE-6DF0-89D3-FC1B07B66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59A875-E4D1-198D-99EA-C6FB06C01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DE3EF23A-CB79-3667-F815-BC6790E8BD9B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3816" y="9883639"/>
            <a:ext cx="1775136" cy="172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281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F2E870C-D102-DE12-1107-8AE31E80196B}"/>
              </a:ext>
            </a:extLst>
          </p:cNvPr>
          <p:cNvSpPr/>
          <p:nvPr/>
        </p:nvSpPr>
        <p:spPr>
          <a:xfrm>
            <a:off x="-8471" y="0"/>
            <a:ext cx="9601200" cy="12801600"/>
          </a:xfrm>
          <a:prstGeom prst="rect">
            <a:avLst/>
          </a:prstGeom>
          <a:solidFill>
            <a:srgbClr val="1A2C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13FF312-D7B7-3908-1177-D683AE115A25}"/>
              </a:ext>
            </a:extLst>
          </p:cNvPr>
          <p:cNvSpPr txBox="1"/>
          <p:nvPr/>
        </p:nvSpPr>
        <p:spPr>
          <a:xfrm>
            <a:off x="1147071" y="2195975"/>
            <a:ext cx="7307058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algn="ctr"/>
            <a:r>
              <a:rPr kumimoji="0" lang="pt-BR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Times New Roman" panose="02020603050405020304" pitchFamily="18" charset="0"/>
              </a:rPr>
              <a:t>1957</a:t>
            </a:r>
          </a:p>
          <a:p>
            <a:pPr algn="just"/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John </a:t>
            </a:r>
            <a:r>
              <a:rPr lang="pt-BR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Backus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 sua equipe na IBM desenvolveram o 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FORTRAN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pt-BR" sz="2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FORmula</a:t>
            </a:r>
            <a:r>
              <a:rPr lang="pt-BR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TRANslation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em 1957, a primeira linguagem de alto nível amplamente utilizada. Voltada para cálculos científicos e de engenharia, o FORTRAN permitiu que os programadores escrevessem códigos mais complexos de forma eficiente.</a:t>
            </a:r>
          </a:p>
          <a:p>
            <a:pPr algn="just"/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0" lang="pt-BR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Times New Roman" panose="02020603050405020304" pitchFamily="18" charset="0"/>
              </a:rPr>
              <a:t>1959</a:t>
            </a:r>
            <a:endParaRPr lang="pt-BR" sz="6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Pouco depois, em 1959, surgiu o 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COBOL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pt-BR" sz="2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</a:t>
            </a:r>
            <a:r>
              <a:rPr lang="pt-BR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Business-</a:t>
            </a:r>
            <a:r>
              <a:rPr lang="pt-BR" sz="2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Oriented</a:t>
            </a:r>
            <a:r>
              <a:rPr lang="pt-BR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idealizado por Grace Hopper. Focado em aplicações comerciais e empresariais, o COBOL tornou-se a espinha dorsal de muitos sistemas de gestão empresarial e ainda é usado hoje.</a:t>
            </a:r>
            <a:endParaRPr lang="pt-BR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63BFDB2-050A-CE1D-05D4-83B87DC0B09C}"/>
              </a:ext>
            </a:extLst>
          </p:cNvPr>
          <p:cNvSpPr txBox="1"/>
          <p:nvPr/>
        </p:nvSpPr>
        <p:spPr>
          <a:xfrm>
            <a:off x="431801" y="725997"/>
            <a:ext cx="7307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solidFill>
                  <a:schemeClr val="bg1"/>
                </a:solidFill>
                <a:latin typeface="Baskerville Old Face" panose="02020602080505020303" pitchFamily="18" charset="0"/>
                <a:cs typeface="Times New Roman" panose="02020603050405020304" pitchFamily="18" charset="0"/>
              </a:rPr>
              <a:t>A revolução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A5A249F-1635-334B-8CF7-522C8E65EE23}"/>
              </a:ext>
            </a:extLst>
          </p:cNvPr>
          <p:cNvCxnSpPr>
            <a:cxnSpLocks/>
          </p:cNvCxnSpPr>
          <p:nvPr/>
        </p:nvCxnSpPr>
        <p:spPr>
          <a:xfrm>
            <a:off x="222410" y="12513736"/>
            <a:ext cx="91394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5EB8303-39B8-C65C-ABE4-5E36B17DF1CE}"/>
              </a:ext>
            </a:extLst>
          </p:cNvPr>
          <p:cNvCxnSpPr>
            <a:cxnSpLocks/>
          </p:cNvCxnSpPr>
          <p:nvPr/>
        </p:nvCxnSpPr>
        <p:spPr>
          <a:xfrm>
            <a:off x="200919" y="287863"/>
            <a:ext cx="21492" cy="122258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034156F3-A178-88E7-FEC2-AA9E8257A702}"/>
              </a:ext>
            </a:extLst>
          </p:cNvPr>
          <p:cNvCxnSpPr>
            <a:cxnSpLocks/>
          </p:cNvCxnSpPr>
          <p:nvPr/>
        </p:nvCxnSpPr>
        <p:spPr>
          <a:xfrm>
            <a:off x="9361848" y="287861"/>
            <a:ext cx="1" cy="122258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DC75726E-36EC-8BF9-715E-A1FBA64DB243}"/>
              </a:ext>
            </a:extLst>
          </p:cNvPr>
          <p:cNvCxnSpPr>
            <a:cxnSpLocks/>
          </p:cNvCxnSpPr>
          <p:nvPr/>
        </p:nvCxnSpPr>
        <p:spPr>
          <a:xfrm>
            <a:off x="200919" y="287862"/>
            <a:ext cx="9169400" cy="169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65C69EB-BB1A-C920-E6AE-5CE7D1C76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14A284-45D6-D094-8C85-917485C84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5D774AC-100B-43E5-D374-85C15BF12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848" y="2020378"/>
            <a:ext cx="1384834" cy="117335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5FCD0DC-3A41-052E-1A73-BAD12A0ABD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3867" r="98267">
                        <a14:foregroundMark x1="18133" y1="50100" x2="18133" y2="50100"/>
                        <a14:foregroundMark x1="18133" y1="50100" x2="18133" y2="50100"/>
                        <a14:foregroundMark x1="18133" y1="50100" x2="18133" y2="50100"/>
                        <a14:foregroundMark x1="18133" y1="51400" x2="25733" y2="54700"/>
                        <a14:foregroundMark x1="25733" y1="54700" x2="25733" y2="54700"/>
                        <a14:foregroundMark x1="26667" y1="46900" x2="19733" y2="44400"/>
                        <a14:foregroundMark x1="19733" y1="44400" x2="17200" y2="47500"/>
                        <a14:foregroundMark x1="31333" y1="46900" x2="38800" y2="43700"/>
                        <a14:foregroundMark x1="38800" y1="43700" x2="41067" y2="54900"/>
                        <a14:foregroundMark x1="41067" y1="54900" x2="32000" y2="50800"/>
                        <a14:foregroundMark x1="32000" y1="50800" x2="31333" y2="48200"/>
                        <a14:foregroundMark x1="48933" y1="44300" x2="52267" y2="54800"/>
                        <a14:foregroundMark x1="52267" y1="54800" x2="50800" y2="48800"/>
                        <a14:foregroundMark x1="66000" y1="49500" x2="66933" y2="48800"/>
                        <a14:foregroundMark x1="65067" y1="44300" x2="72000" y2="46000"/>
                        <a14:foregroundMark x1="72000" y1="46000" x2="67733" y2="54400"/>
                        <a14:foregroundMark x1="67733" y1="54400" x2="62133" y2="46900"/>
                        <a14:foregroundMark x1="62133" y1="46900" x2="62133" y2="45600"/>
                        <a14:foregroundMark x1="77867" y1="46200" x2="79467" y2="55200"/>
                        <a14:foregroundMark x1="79467" y1="55200" x2="83467" y2="54000"/>
                        <a14:foregroundMark x1="93467" y1="47500" x2="92533" y2="45600"/>
                        <a14:foregroundMark x1="98267" y1="48200" x2="97200" y2="50100"/>
                        <a14:foregroundMark x1="2000" y1="48800" x2="8133" y2="42600"/>
                        <a14:foregroundMark x1="8133" y1="42600" x2="8000" y2="54700"/>
                        <a14:foregroundMark x1="8000" y1="54700" x2="3867" y2="48800"/>
                        <a14:backgroundMark x1="10000" y1="13000" x2="10000" y2="13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98960" y="6674124"/>
            <a:ext cx="1422146" cy="151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624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F2E870C-D102-DE12-1107-8AE31E80196B}"/>
              </a:ext>
            </a:extLst>
          </p:cNvPr>
          <p:cNvSpPr/>
          <p:nvPr/>
        </p:nvSpPr>
        <p:spPr>
          <a:xfrm>
            <a:off x="-8471" y="0"/>
            <a:ext cx="9601200" cy="12801600"/>
          </a:xfrm>
          <a:prstGeom prst="rect">
            <a:avLst/>
          </a:prstGeom>
          <a:solidFill>
            <a:srgbClr val="1A2C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13FF312-D7B7-3908-1177-D683AE115A25}"/>
              </a:ext>
            </a:extLst>
          </p:cNvPr>
          <p:cNvSpPr txBox="1"/>
          <p:nvPr/>
        </p:nvSpPr>
        <p:spPr>
          <a:xfrm>
            <a:off x="1147071" y="2195975"/>
            <a:ext cx="7307058" cy="8032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algn="ctr"/>
            <a:r>
              <a:rPr kumimoji="0" lang="pt-BR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Times New Roman" panose="02020603050405020304" pitchFamily="18" charset="0"/>
              </a:rPr>
              <a:t>1970</a:t>
            </a:r>
          </a:p>
          <a:p>
            <a:pPr algn="just"/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anos 1970, o conceito de programação estruturada ganhou força. </a:t>
            </a:r>
            <a:r>
              <a:rPr lang="pt-BR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Niklaus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Wirth criou o 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Pascal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uma linguagem projetada para ensinar programação estruturada e que também encontrou uso prático.</a:t>
            </a:r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0" lang="pt-BR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Times New Roman" panose="02020603050405020304" pitchFamily="18" charset="0"/>
              </a:rPr>
              <a:t>1972</a:t>
            </a:r>
            <a:endParaRPr lang="pt-BR" sz="6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Quase ao mesmo tempo, Dennis Ritchie, nos laboratórios da Bell, desenvolveu o 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uma linguagem poderosa e flexível que se tornou a base para muitos sistemas operacionais, incluindo o UNIX. A simplicidade e a eficiência do C fizeram dele uma das linguagens mais influentes da história.</a:t>
            </a:r>
            <a:endParaRPr lang="pt-BR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63BFDB2-050A-CE1D-05D4-83B87DC0B09C}"/>
              </a:ext>
            </a:extLst>
          </p:cNvPr>
          <p:cNvSpPr txBox="1"/>
          <p:nvPr/>
        </p:nvSpPr>
        <p:spPr>
          <a:xfrm>
            <a:off x="431801" y="725997"/>
            <a:ext cx="7307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solidFill>
                  <a:schemeClr val="bg1"/>
                </a:solidFill>
                <a:latin typeface="Baskerville Old Face" panose="02020602080505020303" pitchFamily="18" charset="0"/>
                <a:cs typeface="Times New Roman" panose="02020603050405020304" pitchFamily="18" charset="0"/>
              </a:rPr>
              <a:t>A evolução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A5A249F-1635-334B-8CF7-522C8E65EE23}"/>
              </a:ext>
            </a:extLst>
          </p:cNvPr>
          <p:cNvCxnSpPr>
            <a:cxnSpLocks/>
          </p:cNvCxnSpPr>
          <p:nvPr/>
        </p:nvCxnSpPr>
        <p:spPr>
          <a:xfrm>
            <a:off x="222410" y="12513736"/>
            <a:ext cx="91394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5EB8303-39B8-C65C-ABE4-5E36B17DF1CE}"/>
              </a:ext>
            </a:extLst>
          </p:cNvPr>
          <p:cNvCxnSpPr>
            <a:cxnSpLocks/>
          </p:cNvCxnSpPr>
          <p:nvPr/>
        </p:nvCxnSpPr>
        <p:spPr>
          <a:xfrm>
            <a:off x="200919" y="287863"/>
            <a:ext cx="21492" cy="122258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034156F3-A178-88E7-FEC2-AA9E8257A702}"/>
              </a:ext>
            </a:extLst>
          </p:cNvPr>
          <p:cNvCxnSpPr>
            <a:cxnSpLocks/>
          </p:cNvCxnSpPr>
          <p:nvPr/>
        </p:nvCxnSpPr>
        <p:spPr>
          <a:xfrm>
            <a:off x="9361848" y="287861"/>
            <a:ext cx="1" cy="122258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DC75726E-36EC-8BF9-715E-A1FBA64DB243}"/>
              </a:ext>
            </a:extLst>
          </p:cNvPr>
          <p:cNvCxnSpPr>
            <a:cxnSpLocks/>
          </p:cNvCxnSpPr>
          <p:nvPr/>
        </p:nvCxnSpPr>
        <p:spPr>
          <a:xfrm>
            <a:off x="200919" y="287862"/>
            <a:ext cx="9169400" cy="169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BD4BCC8-6491-8A3F-2A53-468281AF7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AD494F-DC9F-55CB-48D9-140BD1808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0C5C35E-B79D-47D4-30C9-5A260A537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5870" r="94783">
                        <a14:foregroundMark x1="6957" y1="45870" x2="5870" y2="56304"/>
                        <a14:foregroundMark x1="53370" y1="45870" x2="66087" y2="43696"/>
                        <a14:foregroundMark x1="66087" y1="43696" x2="76196" y2="44348"/>
                        <a14:foregroundMark x1="84674" y1="44674" x2="84674" y2="52826"/>
                        <a14:foregroundMark x1="93152" y1="55109" x2="94783" y2="5587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00100" y="9858769"/>
            <a:ext cx="1949126" cy="269679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989AA642-CC49-E6CF-8BA1-CE984D754B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667" b="92000" l="9778" r="89778">
                        <a14:foregroundMark x1="64000" y1="32000" x2="38667" y2="28444"/>
                        <a14:foregroundMark x1="38667" y1="28444" x2="26222" y2="64444"/>
                        <a14:foregroundMark x1="26222" y1="64444" x2="52000" y2="75556"/>
                        <a14:foregroundMark x1="52000" y1="75556" x2="65333" y2="72889"/>
                        <a14:foregroundMark x1="59111" y1="66667" x2="68444" y2="66667"/>
                        <a14:foregroundMark x1="44889" y1="9778" x2="49778" y2="6667"/>
                        <a14:foregroundMark x1="46667" y1="90222" x2="49778" y2="90222"/>
                        <a14:foregroundMark x1="49778" y1="92000" x2="46667" y2="902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85330" y="10519192"/>
            <a:ext cx="1375946" cy="137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944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F2E870C-D102-DE12-1107-8AE31E80196B}"/>
              </a:ext>
            </a:extLst>
          </p:cNvPr>
          <p:cNvSpPr/>
          <p:nvPr/>
        </p:nvSpPr>
        <p:spPr>
          <a:xfrm>
            <a:off x="-8471" y="0"/>
            <a:ext cx="9601200" cy="12801600"/>
          </a:xfrm>
          <a:prstGeom prst="rect">
            <a:avLst/>
          </a:prstGeom>
          <a:solidFill>
            <a:srgbClr val="1A2C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13FF312-D7B7-3908-1177-D683AE115A25}"/>
              </a:ext>
            </a:extLst>
          </p:cNvPr>
          <p:cNvSpPr txBox="1"/>
          <p:nvPr/>
        </p:nvSpPr>
        <p:spPr>
          <a:xfrm>
            <a:off x="1147071" y="2195975"/>
            <a:ext cx="7307058" cy="889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algn="ctr"/>
            <a:r>
              <a:rPr kumimoji="0" lang="pt-BR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Times New Roman" panose="02020603050405020304" pitchFamily="18" charset="0"/>
              </a:rPr>
              <a:t>1980</a:t>
            </a:r>
          </a:p>
          <a:p>
            <a:pPr algn="just"/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 anos 1980 e 1990 trouxeram a programação orientada a objetos (POO). </a:t>
            </a:r>
            <a:r>
              <a:rPr lang="pt-BR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Smalltalk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desenvolvido por Alan Kay e sua equipe, foi pioneiro nesse paradigma, introduzindo conceitos como classes e objetos.</a:t>
            </a:r>
          </a:p>
          <a:p>
            <a:pPr algn="just"/>
            <a:endParaRPr lang="pt-BR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0" lang="pt-BR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Times New Roman" panose="02020603050405020304" pitchFamily="18" charset="0"/>
              </a:rPr>
              <a:t>1983</a:t>
            </a:r>
            <a:endParaRPr lang="pt-BR" sz="6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pt-BR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Bjarne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Stroustrup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aproveitando a base do C, criou o 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C++ 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anos 1980, combinando a eficiência do C com os benefícios da POO. Mais tarde, na década de 1990, a Sun Microsystems lançou o 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uma linguagem que se destacou pela portabilidade e pela robustez, consolidando a POO no desenvolvimento de aplicações web e corporativas.</a:t>
            </a:r>
            <a:endParaRPr lang="pt-BR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63BFDB2-050A-CE1D-05D4-83B87DC0B09C}"/>
              </a:ext>
            </a:extLst>
          </p:cNvPr>
          <p:cNvSpPr txBox="1"/>
          <p:nvPr/>
        </p:nvSpPr>
        <p:spPr>
          <a:xfrm>
            <a:off x="431801" y="725997"/>
            <a:ext cx="7307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solidFill>
                  <a:schemeClr val="bg1"/>
                </a:solidFill>
                <a:latin typeface="Baskerville Old Face" panose="02020602080505020303" pitchFamily="18" charset="0"/>
                <a:cs typeface="Times New Roman" panose="02020603050405020304" pitchFamily="18" charset="0"/>
              </a:rPr>
              <a:t>Os objetos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A5A249F-1635-334B-8CF7-522C8E65EE23}"/>
              </a:ext>
            </a:extLst>
          </p:cNvPr>
          <p:cNvCxnSpPr>
            <a:cxnSpLocks/>
          </p:cNvCxnSpPr>
          <p:nvPr/>
        </p:nvCxnSpPr>
        <p:spPr>
          <a:xfrm>
            <a:off x="222410" y="12513736"/>
            <a:ext cx="91394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5EB8303-39B8-C65C-ABE4-5E36B17DF1CE}"/>
              </a:ext>
            </a:extLst>
          </p:cNvPr>
          <p:cNvCxnSpPr>
            <a:cxnSpLocks/>
          </p:cNvCxnSpPr>
          <p:nvPr/>
        </p:nvCxnSpPr>
        <p:spPr>
          <a:xfrm>
            <a:off x="200919" y="287863"/>
            <a:ext cx="21492" cy="122258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034156F3-A178-88E7-FEC2-AA9E8257A702}"/>
              </a:ext>
            </a:extLst>
          </p:cNvPr>
          <p:cNvCxnSpPr>
            <a:cxnSpLocks/>
          </p:cNvCxnSpPr>
          <p:nvPr/>
        </p:nvCxnSpPr>
        <p:spPr>
          <a:xfrm>
            <a:off x="9361848" y="287861"/>
            <a:ext cx="1" cy="122258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DC75726E-36EC-8BF9-715E-A1FBA64DB243}"/>
              </a:ext>
            </a:extLst>
          </p:cNvPr>
          <p:cNvCxnSpPr>
            <a:cxnSpLocks/>
          </p:cNvCxnSpPr>
          <p:nvPr/>
        </p:nvCxnSpPr>
        <p:spPr>
          <a:xfrm>
            <a:off x="200919" y="287862"/>
            <a:ext cx="9169400" cy="169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A7007B6-E681-96DE-A441-671991DC8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070DE1-786B-F3F3-21CA-51C57EC32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0E8E820-3901-837E-F1CB-00F4A28E9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584" y="1079273"/>
            <a:ext cx="2726267" cy="199997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E0AEE7B-A019-F504-284E-A07A24F346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261" b="91196" l="10000" r="90000">
                        <a14:foregroundMark x1="46957" y1="91304" x2="46957" y2="90870"/>
                        <a14:foregroundMark x1="45000" y1="9348" x2="52500" y2="9348"/>
                        <a14:foregroundMark x1="52500" y1="9348" x2="46739" y2="8261"/>
                        <a14:foregroundMark x1="46739" y1="8261" x2="45435" y2="9783"/>
                        <a14:foregroundMark x1="61304" y1="30652" x2="46196" y2="29130"/>
                        <a14:foregroundMark x1="46196" y1="29130" x2="32391" y2="34239"/>
                        <a14:foregroundMark x1="32391" y1="34239" x2="28261" y2="42283"/>
                        <a14:foregroundMark x1="28261" y1="42283" x2="30652" y2="62174"/>
                        <a14:foregroundMark x1="30652" y1="62174" x2="36739" y2="68804"/>
                        <a14:foregroundMark x1="36739" y1="68804" x2="47826" y2="71522"/>
                        <a14:foregroundMark x1="47826" y1="71522" x2="66522" y2="66522"/>
                        <a14:foregroundMark x1="66522" y1="66522" x2="67065" y2="66196"/>
                        <a14:foregroundMark x1="64348" y1="37174" x2="66087" y2="29457"/>
                        <a14:foregroundMark x1="66087" y1="29457" x2="50326" y2="26739"/>
                        <a14:foregroundMark x1="50326" y1="26739" x2="37609" y2="29348"/>
                        <a14:foregroundMark x1="37609" y1="29348" x2="29239" y2="34565"/>
                        <a14:foregroundMark x1="29239" y1="34565" x2="25217" y2="39457"/>
                        <a14:foregroundMark x1="25217" y1="39457" x2="23913" y2="55217"/>
                        <a14:foregroundMark x1="23913" y1="55217" x2="25435" y2="61087"/>
                        <a14:foregroundMark x1="25435" y1="61087" x2="34457" y2="71087"/>
                        <a14:foregroundMark x1="34457" y1="71087" x2="48696" y2="75000"/>
                        <a14:foregroundMark x1="48696" y1="75000" x2="57065" y2="74565"/>
                        <a14:foregroundMark x1="57065" y1="74565" x2="68043" y2="67065"/>
                        <a14:foregroundMark x1="68043" y1="67065" x2="64130" y2="62283"/>
                        <a14:foregroundMark x1="64130" y1="62283" x2="63587" y2="63043"/>
                        <a14:foregroundMark x1="66304" y1="46087" x2="65870" y2="54130"/>
                        <a14:foregroundMark x1="65870" y1="54130" x2="70109" y2="50652"/>
                        <a14:foregroundMark x1="70109" y1="50652" x2="70109" y2="50652"/>
                        <a14:foregroundMark x1="81413" y1="46087" x2="80978" y2="54565"/>
                        <a14:foregroundMark x1="80978" y1="54565" x2="84891" y2="50217"/>
                        <a14:foregroundMark x1="84891" y1="50217" x2="85978" y2="506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13647" y="5796511"/>
            <a:ext cx="1649809" cy="1513379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C51D7B12-194E-85C6-C37C-7A0F9C8B23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2850" y="5504381"/>
            <a:ext cx="2607733" cy="162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636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F2E870C-D102-DE12-1107-8AE31E80196B}"/>
              </a:ext>
            </a:extLst>
          </p:cNvPr>
          <p:cNvSpPr/>
          <p:nvPr/>
        </p:nvSpPr>
        <p:spPr>
          <a:xfrm>
            <a:off x="-8471" y="0"/>
            <a:ext cx="9601200" cy="12801600"/>
          </a:xfrm>
          <a:prstGeom prst="rect">
            <a:avLst/>
          </a:prstGeom>
          <a:solidFill>
            <a:srgbClr val="1A2C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13FF312-D7B7-3908-1177-D683AE115A25}"/>
              </a:ext>
            </a:extLst>
          </p:cNvPr>
          <p:cNvSpPr txBox="1"/>
          <p:nvPr/>
        </p:nvSpPr>
        <p:spPr>
          <a:xfrm>
            <a:off x="1147071" y="2195975"/>
            <a:ext cx="7307058" cy="1006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algn="ctr"/>
            <a:r>
              <a:rPr kumimoji="0" lang="pt-BR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Times New Roman" panose="02020603050405020304" pitchFamily="18" charset="0"/>
              </a:rPr>
              <a:t>1991</a:t>
            </a:r>
          </a:p>
          <a:p>
            <a:pPr algn="just"/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criado por Guido van </a:t>
            </a:r>
            <a:r>
              <a:rPr lang="pt-BR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Rossum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nos anos 1990, ganhou popularidade no novo milênio devido à sua simplicidade e versatilidade, sendo amplamente usado em diversas áreas, desde desenvolvimento web até ciência de dados.</a:t>
            </a:r>
          </a:p>
          <a:p>
            <a:pPr algn="just"/>
            <a:endParaRPr lang="pt-BR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0" lang="pt-BR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Times New Roman" panose="02020603050405020304" pitchFamily="18" charset="0"/>
              </a:rPr>
              <a:t>1995</a:t>
            </a:r>
            <a:endParaRPr lang="pt-BR" sz="6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algn="just"/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 a popularização da internet nos anos 1990 e 2000, surgiram linguagens específicas para o desenvolvimento web. Brendan Eich criou o </a:t>
            </a:r>
            <a:r>
              <a:rPr lang="pt-BR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em 1995, permitindo a criação de páginas web interativas.</a:t>
            </a:r>
          </a:p>
          <a:p>
            <a:pPr algn="just"/>
            <a:endParaRPr lang="pt-BR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 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desenvolvido por </a:t>
            </a:r>
            <a:r>
              <a:rPr lang="pt-BR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Rasmus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Lerdorf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tornou-se uma escolha popular para desenvolvimento de sites dinâmicos.</a:t>
            </a:r>
          </a:p>
          <a:p>
            <a:pPr algn="just"/>
            <a:endParaRPr lang="pt-BR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pt-BR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63BFDB2-050A-CE1D-05D4-83B87DC0B09C}"/>
              </a:ext>
            </a:extLst>
          </p:cNvPr>
          <p:cNvSpPr txBox="1"/>
          <p:nvPr/>
        </p:nvSpPr>
        <p:spPr>
          <a:xfrm>
            <a:off x="431801" y="725997"/>
            <a:ext cx="7307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solidFill>
                  <a:schemeClr val="bg1"/>
                </a:solidFill>
                <a:latin typeface="Baskerville Old Face" panose="02020602080505020303" pitchFamily="18" charset="0"/>
                <a:cs typeface="Times New Roman" panose="02020603050405020304" pitchFamily="18" charset="0"/>
              </a:rPr>
              <a:t>A internet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A5A249F-1635-334B-8CF7-522C8E65EE23}"/>
              </a:ext>
            </a:extLst>
          </p:cNvPr>
          <p:cNvCxnSpPr>
            <a:cxnSpLocks/>
          </p:cNvCxnSpPr>
          <p:nvPr/>
        </p:nvCxnSpPr>
        <p:spPr>
          <a:xfrm>
            <a:off x="222410" y="12513736"/>
            <a:ext cx="91394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5EB8303-39B8-C65C-ABE4-5E36B17DF1CE}"/>
              </a:ext>
            </a:extLst>
          </p:cNvPr>
          <p:cNvCxnSpPr>
            <a:cxnSpLocks/>
          </p:cNvCxnSpPr>
          <p:nvPr/>
        </p:nvCxnSpPr>
        <p:spPr>
          <a:xfrm>
            <a:off x="200919" y="287863"/>
            <a:ext cx="21492" cy="122258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034156F3-A178-88E7-FEC2-AA9E8257A702}"/>
              </a:ext>
            </a:extLst>
          </p:cNvPr>
          <p:cNvCxnSpPr>
            <a:cxnSpLocks/>
          </p:cNvCxnSpPr>
          <p:nvPr/>
        </p:nvCxnSpPr>
        <p:spPr>
          <a:xfrm>
            <a:off x="9361848" y="287861"/>
            <a:ext cx="1" cy="122258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DC75726E-36EC-8BF9-715E-A1FBA64DB243}"/>
              </a:ext>
            </a:extLst>
          </p:cNvPr>
          <p:cNvCxnSpPr>
            <a:cxnSpLocks/>
          </p:cNvCxnSpPr>
          <p:nvPr/>
        </p:nvCxnSpPr>
        <p:spPr>
          <a:xfrm>
            <a:off x="200919" y="287862"/>
            <a:ext cx="9169400" cy="169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FF698BA-D371-4E20-1C9E-B1EEFE7A9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7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ABB437-3BCF-DF51-2F60-611B7EB12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F9D0ABA-36FC-1A42-5206-BF914B466B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67" b="96389" l="1389" r="94167">
                        <a14:foregroundMark x1="5556" y1="34167" x2="7778" y2="62778"/>
                        <a14:foregroundMark x1="7778" y1="62778" x2="5833" y2="37778"/>
                        <a14:foregroundMark x1="5833" y1="37778" x2="8333" y2="32222"/>
                        <a14:foregroundMark x1="1389" y1="43889" x2="1389" y2="41111"/>
                        <a14:foregroundMark x1="29167" y1="9444" x2="43056" y2="4722"/>
                        <a14:foregroundMark x1="43056" y1="4722" x2="63889" y2="5278"/>
                        <a14:foregroundMark x1="63889" y1="5278" x2="65556" y2="6389"/>
                        <a14:foregroundMark x1="36111" y1="10556" x2="38056" y2="13333"/>
                        <a14:foregroundMark x1="38056" y1="11389" x2="33056" y2="14444"/>
                        <a14:foregroundMark x1="38889" y1="1667" x2="57778" y2="1667"/>
                        <a14:foregroundMark x1="85556" y1="32222" x2="80556" y2="53056"/>
                        <a14:foregroundMark x1="80556" y1="53056" x2="68611" y2="61944"/>
                        <a14:foregroundMark x1="68611" y1="61944" x2="46111" y2="67500"/>
                        <a14:foregroundMark x1="46111" y1="67500" x2="41111" y2="86389"/>
                        <a14:foregroundMark x1="41111" y1="86389" x2="41111" y2="86389"/>
                        <a14:foregroundMark x1="85556" y1="31111" x2="84722" y2="55833"/>
                        <a14:foregroundMark x1="84722" y1="55833" x2="65556" y2="67222"/>
                        <a14:foregroundMark x1="65556" y1="67222" x2="39722" y2="67778"/>
                        <a14:foregroundMark x1="39722" y1="67778" x2="33889" y2="86944"/>
                        <a14:foregroundMark x1="33889" y1="86944" x2="48611" y2="91111"/>
                        <a14:foregroundMark x1="48611" y1="91111" x2="57778" y2="83611"/>
                        <a14:foregroundMark x1="29167" y1="66667" x2="39722" y2="56667"/>
                        <a14:foregroundMark x1="39722" y1="56667" x2="28056" y2="65833"/>
                        <a14:foregroundMark x1="28056" y1="65833" x2="28056" y2="65833"/>
                        <a14:foregroundMark x1="85556" y1="32222" x2="84167" y2="58611"/>
                        <a14:foregroundMark x1="84167" y1="58611" x2="94722" y2="40833"/>
                        <a14:foregroundMark x1="94722" y1="40833" x2="90278" y2="30278"/>
                        <a14:foregroundMark x1="35000" y1="93333" x2="53611" y2="94444"/>
                        <a14:foregroundMark x1="53611" y1="94444" x2="71389" y2="87778"/>
                        <a14:foregroundMark x1="71389" y1="87778" x2="52778" y2="91389"/>
                        <a14:foregroundMark x1="34167" y1="95278" x2="53611" y2="96389"/>
                        <a14:foregroundMark x1="53611" y1="96389" x2="62778" y2="87500"/>
                        <a14:foregroundMark x1="61667" y1="85556" x2="67778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60881" y="1942508"/>
            <a:ext cx="1373391" cy="1373391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0C0F5C3-0B9E-CC8F-5FF8-4B68F18AB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3736" y="6019800"/>
            <a:ext cx="1066802" cy="106680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1D6C41A-0281-36FE-5C3A-9F024A88A0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49785" y="5761712"/>
            <a:ext cx="2603516" cy="1697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072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F2E870C-D102-DE12-1107-8AE31E80196B}"/>
              </a:ext>
            </a:extLst>
          </p:cNvPr>
          <p:cNvSpPr/>
          <p:nvPr/>
        </p:nvSpPr>
        <p:spPr>
          <a:xfrm>
            <a:off x="-8471" y="0"/>
            <a:ext cx="9601200" cy="12801600"/>
          </a:xfrm>
          <a:prstGeom prst="rect">
            <a:avLst/>
          </a:prstGeom>
          <a:solidFill>
            <a:srgbClr val="1A2C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13FF312-D7B7-3908-1177-D683AE115A25}"/>
              </a:ext>
            </a:extLst>
          </p:cNvPr>
          <p:cNvSpPr txBox="1"/>
          <p:nvPr/>
        </p:nvSpPr>
        <p:spPr>
          <a:xfrm>
            <a:off x="1147071" y="2195975"/>
            <a:ext cx="7307058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kumimoji="0" lang="pt-BR" sz="6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Bookman Old Style" panose="02050604050505020204" pitchFamily="18" charset="0"/>
                <a:ea typeface="+mn-ea"/>
                <a:cs typeface="Times New Roman" panose="02020603050405020304" pitchFamily="18" charset="0"/>
              </a:rPr>
              <a:t>Anos 2000</a:t>
            </a:r>
          </a:p>
          <a:p>
            <a:pPr algn="just"/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Hoje, temos uma infinidade de linguagens modernas. </a:t>
            </a:r>
            <a:r>
              <a:rPr lang="pt-BR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Swift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criada pela Apple, é uma linguagem poderosa para desenvolvimento iOS. </a:t>
            </a:r>
            <a:r>
              <a:rPr lang="pt-BR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Kotlin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apoiada pelo Google, é a linguagem oficial para desenvolvimento Android. </a:t>
            </a:r>
            <a:r>
              <a:rPr lang="pt-BR" sz="28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Rust</a:t>
            </a:r>
            <a:r>
              <a:rPr lang="pt-BR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apoiada pela Mozilla, foca em segurança e desempenho.</a:t>
            </a:r>
          </a:p>
          <a:p>
            <a:pPr algn="just"/>
            <a:r>
              <a:rPr lang="pt-BR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algn="just"/>
            <a:r>
              <a:rPr lang="pt-BR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Além disso, linguagens como </a:t>
            </a:r>
            <a:r>
              <a:rPr lang="pt-BR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</a:t>
            </a:r>
            <a:r>
              <a:rPr lang="pt-BR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desenvolvida pela Google, e </a:t>
            </a:r>
            <a:r>
              <a:rPr lang="pt-BR" sz="32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TypeScript</a:t>
            </a:r>
            <a:r>
              <a:rPr lang="pt-BR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uma extensão do </a:t>
            </a:r>
            <a:r>
              <a:rPr lang="pt-BR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pt-BR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estão ganhando espaço devido à sua eficiência e capacidade de lidar com grandes projetos de software.</a:t>
            </a:r>
          </a:p>
          <a:p>
            <a:pPr algn="just"/>
            <a:endParaRPr lang="pt-BR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63BFDB2-050A-CE1D-05D4-83B87DC0B09C}"/>
              </a:ext>
            </a:extLst>
          </p:cNvPr>
          <p:cNvSpPr txBox="1"/>
          <p:nvPr/>
        </p:nvSpPr>
        <p:spPr>
          <a:xfrm>
            <a:off x="431801" y="725997"/>
            <a:ext cx="7307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solidFill>
                  <a:schemeClr val="bg1"/>
                </a:solidFill>
                <a:latin typeface="Baskerville Old Face" panose="02020602080505020303" pitchFamily="18" charset="0"/>
                <a:cs typeface="Times New Roman" panose="02020603050405020304" pitchFamily="18" charset="0"/>
              </a:rPr>
              <a:t>O presente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A5A249F-1635-334B-8CF7-522C8E65EE23}"/>
              </a:ext>
            </a:extLst>
          </p:cNvPr>
          <p:cNvCxnSpPr>
            <a:cxnSpLocks/>
          </p:cNvCxnSpPr>
          <p:nvPr/>
        </p:nvCxnSpPr>
        <p:spPr>
          <a:xfrm>
            <a:off x="222410" y="12513736"/>
            <a:ext cx="91394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5EB8303-39B8-C65C-ABE4-5E36B17DF1CE}"/>
              </a:ext>
            </a:extLst>
          </p:cNvPr>
          <p:cNvCxnSpPr>
            <a:cxnSpLocks/>
          </p:cNvCxnSpPr>
          <p:nvPr/>
        </p:nvCxnSpPr>
        <p:spPr>
          <a:xfrm>
            <a:off x="200919" y="287863"/>
            <a:ext cx="21492" cy="122258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034156F3-A178-88E7-FEC2-AA9E8257A702}"/>
              </a:ext>
            </a:extLst>
          </p:cNvPr>
          <p:cNvCxnSpPr>
            <a:cxnSpLocks/>
          </p:cNvCxnSpPr>
          <p:nvPr/>
        </p:nvCxnSpPr>
        <p:spPr>
          <a:xfrm>
            <a:off x="9361848" y="287861"/>
            <a:ext cx="1" cy="122258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DC75726E-36EC-8BF9-715E-A1FBA64DB243}"/>
              </a:ext>
            </a:extLst>
          </p:cNvPr>
          <p:cNvCxnSpPr>
            <a:cxnSpLocks/>
          </p:cNvCxnSpPr>
          <p:nvPr/>
        </p:nvCxnSpPr>
        <p:spPr>
          <a:xfrm>
            <a:off x="200919" y="287862"/>
            <a:ext cx="9169400" cy="169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5ACDC1C-436D-61CA-149A-75954FF43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B599A8-CAD0-1DD5-4D7B-EAE74F83E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1EC54A8E-CD60-D578-3135-C48B4F7939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83" b="97606" l="10000" r="90000">
                        <a14:foregroundMark x1="28696" y1="93186" x2="53804" y2="93923"/>
                        <a14:foregroundMark x1="53804" y1="93923" x2="68804" y2="92449"/>
                        <a14:foregroundMark x1="68804" y1="92449" x2="69239" y2="92449"/>
                        <a14:foregroundMark x1="37174" y1="97053" x2="62609" y2="97790"/>
                        <a14:foregroundMark x1="62609" y1="97790" x2="67283" y2="97053"/>
                        <a14:foregroundMark x1="72283" y1="50645" x2="69457" y2="15654"/>
                        <a14:foregroundMark x1="69457" y1="15654" x2="63696" y2="7735"/>
                        <a14:foregroundMark x1="63696" y1="7735" x2="50109" y2="3683"/>
                        <a14:foregroundMark x1="50109" y1="3683" x2="32500" y2="8103"/>
                        <a14:foregroundMark x1="54130" y1="15838" x2="67500" y2="62983"/>
                        <a14:foregroundMark x1="67500" y1="62983" x2="39674" y2="69061"/>
                        <a14:foregroundMark x1="39674" y1="69061" x2="32065" y2="61326"/>
                        <a14:foregroundMark x1="32065" y1="61326" x2="30978" y2="59116"/>
                        <a14:foregroundMark x1="39891" y1="40884" x2="67717" y2="73849"/>
                        <a14:foregroundMark x1="67717" y1="73849" x2="43913" y2="72928"/>
                        <a14:foregroundMark x1="43913" y1="72928" x2="35326" y2="67956"/>
                        <a14:foregroundMark x1="35326" y1="67956" x2="51957" y2="78821"/>
                        <a14:foregroundMark x1="51957" y1="78821" x2="57174" y2="66114"/>
                        <a14:foregroundMark x1="57174" y1="66114" x2="52500" y2="53591"/>
                        <a14:foregroundMark x1="52500" y1="53591" x2="58370" y2="52670"/>
                        <a14:foregroundMark x1="31304" y1="26335" x2="39891" y2="38306"/>
                        <a14:foregroundMark x1="39891" y1="38306" x2="31957" y2="29834"/>
                        <a14:foregroundMark x1="31957" y1="29834" x2="38696" y2="38122"/>
                        <a14:foregroundMark x1="37500" y1="25046" x2="48696" y2="44015"/>
                        <a14:foregroundMark x1="48696" y1="44015" x2="43152" y2="31492"/>
                        <a14:foregroundMark x1="43152" y1="31492" x2="49891" y2="46777"/>
                        <a14:foregroundMark x1="49891" y1="46777" x2="50652" y2="47330"/>
                        <a14:foregroundMark x1="56087" y1="17864" x2="64674" y2="47514"/>
                        <a14:foregroundMark x1="64674" y1="47514" x2="60326" y2="217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27257" y="1718581"/>
            <a:ext cx="1731107" cy="102172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DCB812B-1CFE-4AED-68AF-5B31070C8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7525" y="9750900"/>
            <a:ext cx="2923278" cy="194885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5467D0FA-40D2-ADF6-EA47-A813694BDB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957" r="98043">
                        <a14:foregroundMark x1="10109" y1="33913" x2="15543" y2="33043"/>
                        <a14:foregroundMark x1="15543" y1="33043" x2="23261" y2="33043"/>
                        <a14:foregroundMark x1="1630" y1="42391" x2="9565" y2="42391"/>
                        <a14:foregroundMark x1="9565" y1="42391" x2="15435" y2="41522"/>
                        <a14:foregroundMark x1="15435" y1="41522" x2="22500" y2="43043"/>
                        <a14:foregroundMark x1="1957" y1="41522" x2="5435" y2="41522"/>
                        <a14:foregroundMark x1="12826" y1="50870" x2="21739" y2="52391"/>
                        <a14:foregroundMark x1="90870" y1="26087" x2="93913" y2="51087"/>
                        <a14:foregroundMark x1="93913" y1="51087" x2="93043" y2="64130"/>
                        <a14:foregroundMark x1="93043" y1="64130" x2="89674" y2="74783"/>
                        <a14:foregroundMark x1="96630" y1="33043" x2="96630" y2="61304"/>
                        <a14:foregroundMark x1="96630" y1="61304" x2="98043" y2="42609"/>
                        <a14:foregroundMark x1="98043" y1="42609" x2="97391" y2="369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41535" y="10016772"/>
            <a:ext cx="2882850" cy="1441425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CB084E3-EEAE-40B8-D954-F1318E7692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4508" y="9756440"/>
            <a:ext cx="1949179" cy="194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033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F2E870C-D102-DE12-1107-8AE31E80196B}"/>
              </a:ext>
            </a:extLst>
          </p:cNvPr>
          <p:cNvSpPr/>
          <p:nvPr/>
        </p:nvSpPr>
        <p:spPr>
          <a:xfrm>
            <a:off x="-8471" y="0"/>
            <a:ext cx="9601200" cy="12801600"/>
          </a:xfrm>
          <a:prstGeom prst="rect">
            <a:avLst/>
          </a:prstGeom>
          <a:solidFill>
            <a:srgbClr val="1A2C57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13FF312-D7B7-3908-1177-D683AE115A25}"/>
              </a:ext>
            </a:extLst>
          </p:cNvPr>
          <p:cNvSpPr txBox="1"/>
          <p:nvPr/>
        </p:nvSpPr>
        <p:spPr>
          <a:xfrm>
            <a:off x="1127855" y="2717072"/>
            <a:ext cx="7307058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evolução das linguagens de programação reflete o avanço contínuo da tecnologia e a busca incessante por ferramentas mais eficientes e acessíveis. Desde os conceitos iniciais de Ada </a:t>
            </a:r>
            <a:r>
              <a:rPr lang="pt-BR" sz="4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Lovelace</a:t>
            </a:r>
            <a:r>
              <a:rPr lang="pt-BR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até as linguagens modernas que alimentam as inovações de hoje, a programação continua a moldar o futuro da tecnologia e da sociedade.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63BFDB2-050A-CE1D-05D4-83B87DC0B09C}"/>
              </a:ext>
            </a:extLst>
          </p:cNvPr>
          <p:cNvSpPr txBox="1"/>
          <p:nvPr/>
        </p:nvSpPr>
        <p:spPr>
          <a:xfrm>
            <a:off x="431801" y="725997"/>
            <a:ext cx="7307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b="1" dirty="0">
                <a:solidFill>
                  <a:schemeClr val="bg1"/>
                </a:solidFill>
                <a:latin typeface="Baskerville Old Face" panose="02020602080505020303" pitchFamily="18" charset="0"/>
                <a:cs typeface="Times New Roman" panose="02020603050405020304" pitchFamily="18" charset="0"/>
              </a:rPr>
              <a:t>Conclusão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A5A249F-1635-334B-8CF7-522C8E65EE23}"/>
              </a:ext>
            </a:extLst>
          </p:cNvPr>
          <p:cNvCxnSpPr>
            <a:cxnSpLocks/>
          </p:cNvCxnSpPr>
          <p:nvPr/>
        </p:nvCxnSpPr>
        <p:spPr>
          <a:xfrm>
            <a:off x="222410" y="12513736"/>
            <a:ext cx="91394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5EB8303-39B8-C65C-ABE4-5E36B17DF1CE}"/>
              </a:ext>
            </a:extLst>
          </p:cNvPr>
          <p:cNvCxnSpPr>
            <a:cxnSpLocks/>
          </p:cNvCxnSpPr>
          <p:nvPr/>
        </p:nvCxnSpPr>
        <p:spPr>
          <a:xfrm>
            <a:off x="200919" y="287863"/>
            <a:ext cx="21492" cy="122258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034156F3-A178-88E7-FEC2-AA9E8257A702}"/>
              </a:ext>
            </a:extLst>
          </p:cNvPr>
          <p:cNvCxnSpPr>
            <a:cxnSpLocks/>
          </p:cNvCxnSpPr>
          <p:nvPr/>
        </p:nvCxnSpPr>
        <p:spPr>
          <a:xfrm>
            <a:off x="9361848" y="287861"/>
            <a:ext cx="1" cy="122258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DC75726E-36EC-8BF9-715E-A1FBA64DB243}"/>
              </a:ext>
            </a:extLst>
          </p:cNvPr>
          <p:cNvCxnSpPr>
            <a:cxnSpLocks/>
          </p:cNvCxnSpPr>
          <p:nvPr/>
        </p:nvCxnSpPr>
        <p:spPr>
          <a:xfrm>
            <a:off x="200919" y="287862"/>
            <a:ext cx="9169400" cy="169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5ACDC1C-436D-61CA-149A-75954FF43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16620-FD5C-4E6C-B62D-F2207519E596}" type="slidenum">
              <a:rPr lang="pt-BR" smtClean="0"/>
              <a:t>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B599A8-CAD0-1DD5-4D7B-EAE74F83E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EVOLUÇÃO DAS LINGUAGENS - RENO NETO</a:t>
            </a:r>
          </a:p>
        </p:txBody>
      </p:sp>
    </p:spTree>
    <p:extLst>
      <p:ext uri="{BB962C8B-B14F-4D97-AF65-F5344CB8AC3E}">
        <p14:creationId xmlns:p14="http://schemas.microsoft.com/office/powerpoint/2010/main" val="16835026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639</TotalTime>
  <Words>769</Words>
  <Application>Microsoft Office PowerPoint</Application>
  <PresentationFormat>Papel A3 (297 x 420 mm)</PresentationFormat>
  <Paragraphs>79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8" baseType="lpstr">
      <vt:lpstr>Aptos</vt:lpstr>
      <vt:lpstr>Aptos Display</vt:lpstr>
      <vt:lpstr>Arial</vt:lpstr>
      <vt:lpstr>Baskerville Old Face</vt:lpstr>
      <vt:lpstr>Bookman Old Style</vt:lpstr>
      <vt:lpstr>Consolas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Reno Gonçalves Neto</dc:creator>
  <cp:lastModifiedBy>Reno Gonçalves Neto</cp:lastModifiedBy>
  <cp:revision>5</cp:revision>
  <dcterms:created xsi:type="dcterms:W3CDTF">2024-06-17T22:12:58Z</dcterms:created>
  <dcterms:modified xsi:type="dcterms:W3CDTF">2024-06-20T21:45:16Z</dcterms:modified>
</cp:coreProperties>
</file>

<file path=docProps/thumbnail.jpeg>
</file>